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2" r:id="rId6"/>
    <p:sldId id="260" r:id="rId7"/>
    <p:sldId id="269" r:id="rId8"/>
    <p:sldId id="261" r:id="rId9"/>
    <p:sldId id="263" r:id="rId10"/>
    <p:sldId id="264" r:id="rId11"/>
    <p:sldId id="268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1813" autoAdjust="0"/>
  </p:normalViewPr>
  <p:slideViewPr>
    <p:cSldViewPr snapToGrid="0">
      <p:cViewPr>
        <p:scale>
          <a:sx n="42" d="100"/>
          <a:sy n="42" d="100"/>
        </p:scale>
        <p:origin x="1818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BE53F-5DDD-4383-8C81-1FA27C9FBCF5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A9BB-5E8E-4FC4-BCD5-C5EBFD23B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1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A9BB-5E8E-4FC4-BCD5-C5EBFD23BB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11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A9BB-5E8E-4FC4-BCD5-C5EBFD23BB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4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04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5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1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6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9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0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17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6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89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0033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3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99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14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83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3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C0FB0-797C-4C79-8C17-2BFA64D17D79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E4383-5458-440C-BF56-F5BE2445C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794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Use of cars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Cars are the preferred means of transport by many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everyday manufacture of cars to cater fro transport needs (</a:t>
            </a:r>
            <a:r>
              <a:rPr lang="en-US" sz="4000" dirty="0" err="1">
                <a:effectLst/>
              </a:rPr>
              <a:t>Marzotto</a:t>
            </a:r>
            <a:r>
              <a:rPr lang="en-US" sz="4000" dirty="0">
                <a:effectLst/>
              </a:rPr>
              <a:t>, </a:t>
            </a:r>
            <a:r>
              <a:rPr lang="en-US" sz="4000" dirty="0" err="1" smtClean="0">
                <a:effectLst/>
              </a:rPr>
              <a:t>Burnor</a:t>
            </a:r>
            <a:r>
              <a:rPr lang="en-US" sz="4000" dirty="0">
                <a:effectLst/>
              </a:rPr>
              <a:t>, </a:t>
            </a:r>
            <a:r>
              <a:rPr lang="en-US" sz="4000" dirty="0" smtClean="0">
                <a:effectLst/>
              </a:rPr>
              <a:t> </a:t>
            </a:r>
            <a:r>
              <a:rPr lang="en-US" sz="4000" dirty="0">
                <a:effectLst/>
              </a:rPr>
              <a:t>&amp; Bonham, </a:t>
            </a:r>
            <a:r>
              <a:rPr lang="en-US" sz="4000" dirty="0" smtClean="0">
                <a:effectLst/>
              </a:rPr>
              <a:t>2015</a:t>
            </a:r>
            <a:r>
              <a:rPr lang="en-US" sz="4000" dirty="0">
                <a:effectLst/>
              </a:rPr>
              <a:t>).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household income over the years has increased the demand and use of cars. </a:t>
            </a:r>
          </a:p>
        </p:txBody>
      </p:sp>
    </p:spTree>
    <p:extLst>
      <p:ext uri="{BB962C8B-B14F-4D97-AF65-F5344CB8AC3E}">
        <p14:creationId xmlns:p14="http://schemas.microsoft.com/office/powerpoint/2010/main" val="230819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 for choosing the topic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has been an increase in the use of cars over time.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advantages of cars may make people overlook the disadvantages.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few reliable alternatives to fuel cars as means of transport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err="1">
                <a:effectLst/>
              </a:rPr>
              <a:t>Marzotto</a:t>
            </a:r>
            <a:r>
              <a:rPr lang="en-US" sz="3600" dirty="0">
                <a:effectLst/>
              </a:rPr>
              <a:t>, </a:t>
            </a:r>
            <a:r>
              <a:rPr lang="en-US" sz="3600" dirty="0" err="1">
                <a:effectLst/>
              </a:rPr>
              <a:t>Burnor</a:t>
            </a:r>
            <a:r>
              <a:rPr lang="en-US" sz="3600" dirty="0">
                <a:effectLst/>
              </a:rPr>
              <a:t>,  &amp; Bonham, 2015).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7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Cars and the environment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Various activities related to use of cars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production and disposal of cars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cars as means of transport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fuel production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infrastructure like roads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196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of cars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935921"/>
            <a:ext cx="10353762" cy="4350579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land requires the large space to set up the production plant and industry. </a:t>
            </a:r>
          </a:p>
          <a:p>
            <a:pPr lvl="1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can influence destruction of environment including deforestation (</a:t>
            </a:r>
            <a:r>
              <a:rPr lang="en-US" sz="3200" dirty="0" smtClean="0">
                <a:effectLst/>
              </a:rPr>
              <a:t>McCarthy</a:t>
            </a:r>
            <a:r>
              <a:rPr lang="en-US" sz="3200" dirty="0">
                <a:effectLst/>
              </a:rPr>
              <a:t>, </a:t>
            </a:r>
            <a:r>
              <a:rPr lang="en-US" sz="3200" dirty="0" smtClean="0">
                <a:effectLst/>
              </a:rPr>
              <a:t>2017</a:t>
            </a:r>
            <a:r>
              <a:rPr lang="en-US" sz="3200" dirty="0">
                <a:effectLst/>
              </a:rPr>
              <a:t>).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can destroy natural habitats </a:t>
            </a:r>
          </a:p>
          <a:p>
            <a:pPr lvl="1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production plant may emit gasses to the air which are a cause of pollution.   </a:t>
            </a:r>
          </a:p>
        </p:txBody>
      </p:sp>
    </p:spTree>
    <p:extLst>
      <p:ext uri="{BB962C8B-B14F-4D97-AF65-F5344CB8AC3E}">
        <p14:creationId xmlns:p14="http://schemas.microsoft.com/office/powerpoint/2010/main" val="2870489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of cars: 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935921"/>
            <a:ext cx="10353762" cy="4350579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cars requires natural materials such as steel, plastic and rubber . </a:t>
            </a:r>
          </a:p>
          <a:p>
            <a:pPr marL="228600" lvl="1">
              <a:spcBef>
                <a:spcPts val="1000"/>
              </a:spcBef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Mining required to acquire the metal destroys the natural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habitats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>
                <a:effectLst/>
              </a:rPr>
              <a:t>McCarthy, 2017</a:t>
            </a:r>
            <a:r>
              <a:rPr lang="en-US" sz="3200" dirty="0" smtClean="0">
                <a:effectLst/>
              </a:rPr>
              <a:t>).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rubber required in making the wheels and other parts of the cars can influence destruction of trees. </a:t>
            </a:r>
          </a:p>
        </p:txBody>
      </p:sp>
    </p:spTree>
    <p:extLst>
      <p:ext uri="{BB962C8B-B14F-4D97-AF65-F5344CB8AC3E}">
        <p14:creationId xmlns:p14="http://schemas.microsoft.com/office/powerpoint/2010/main" val="305108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Cars as means of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645920"/>
            <a:ext cx="10353762" cy="452628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cars is a leading cause of air pollution 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Vehicles emit  toxins such as carbon monoxide and smog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Vehicles which are not roadworthy emit gases which pollute the air required by humans and animals for breathing (</a:t>
            </a:r>
            <a:r>
              <a:rPr lang="en-US" sz="2800" dirty="0" smtClean="0">
                <a:effectLst/>
              </a:rPr>
              <a:t>Sharma</a:t>
            </a:r>
            <a:r>
              <a:rPr lang="en-US" sz="2800" dirty="0">
                <a:effectLst/>
              </a:rPr>
              <a:t>, </a:t>
            </a:r>
            <a:r>
              <a:rPr lang="en-US" sz="2800" i="1" dirty="0" smtClean="0">
                <a:effectLst/>
              </a:rPr>
              <a:t>et al, </a:t>
            </a:r>
            <a:r>
              <a:rPr lang="en-US" sz="2800" dirty="0" smtClean="0">
                <a:effectLst/>
              </a:rPr>
              <a:t>2020)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Pollution of air can influence climate change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 emissions from cars are an immediate health concern when breathed directly to the lungs </a:t>
            </a:r>
          </a:p>
        </p:txBody>
      </p:sp>
    </p:spTree>
    <p:extLst>
      <p:ext uri="{BB962C8B-B14F-4D97-AF65-F5344CB8AC3E}">
        <p14:creationId xmlns:p14="http://schemas.microsoft.com/office/powerpoint/2010/main" val="1960552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pollution by cars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795" y="1935922"/>
            <a:ext cx="10127585" cy="40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21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cost of fuel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935921"/>
            <a:ext cx="10353762" cy="4419036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petroleum and petroleum products required by cars is an energy intensive process. </a:t>
            </a: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can damage the local ecosystems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effectLst/>
              </a:rPr>
              <a:t>Sharma, </a:t>
            </a:r>
            <a:r>
              <a:rPr lang="en-US" sz="2400" i="1" dirty="0">
                <a:effectLst/>
              </a:rPr>
              <a:t>et al, </a:t>
            </a:r>
            <a:r>
              <a:rPr lang="en-US" sz="2400" dirty="0">
                <a:effectLst/>
              </a:rPr>
              <a:t>2020</a:t>
            </a:r>
            <a:r>
              <a:rPr lang="en-US" sz="2400" dirty="0" smtClean="0">
                <a:effectLst/>
              </a:rPr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Shipping of fuels is also energy consuming and may also pollute the environment in cases of oil spillage.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increase in demand of cars has increased the demand for fuel and hence the overexploitation of the natural sources of fuel.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64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cars AND INFRUCTRUTURE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303020"/>
            <a:ext cx="10353762" cy="448818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Forests and natural habitats are destroyed for the construction of roads (</a:t>
            </a:r>
            <a:r>
              <a:rPr lang="en-US" sz="2800" dirty="0" smtClean="0">
                <a:effectLst/>
              </a:rPr>
              <a:t>Di </a:t>
            </a:r>
            <a:r>
              <a:rPr lang="en-US" sz="2800" dirty="0" err="1" smtClean="0">
                <a:effectLst/>
              </a:rPr>
              <a:t>Pascoli</a:t>
            </a:r>
            <a:r>
              <a:rPr lang="en-US" sz="2800" dirty="0" smtClean="0">
                <a:effectLst/>
              </a:rPr>
              <a:t>, </a:t>
            </a:r>
            <a:r>
              <a:rPr lang="en-US" sz="2800" dirty="0" err="1" smtClean="0">
                <a:effectLst/>
              </a:rPr>
              <a:t>Femia</a:t>
            </a:r>
            <a:r>
              <a:rPr lang="en-US" sz="2800" dirty="0">
                <a:effectLst/>
              </a:rPr>
              <a:t> </a:t>
            </a:r>
            <a:r>
              <a:rPr lang="en-US" sz="2800" dirty="0" smtClean="0">
                <a:effectLst/>
              </a:rPr>
              <a:t>&amp; </a:t>
            </a:r>
            <a:r>
              <a:rPr lang="en-US" sz="2800" dirty="0" err="1" smtClean="0">
                <a:effectLst/>
              </a:rPr>
              <a:t>Luzzati</a:t>
            </a:r>
            <a:r>
              <a:rPr lang="en-US" sz="2800" dirty="0" smtClean="0">
                <a:effectLst/>
              </a:rPr>
              <a:t> 2018</a:t>
            </a:r>
            <a:r>
              <a:rPr lang="en-US" sz="2800" dirty="0">
                <a:effectLst/>
              </a:rPr>
              <a:t>).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process requires burning of fossil fuels which pollute the atmosphere</a:t>
            </a:r>
          </a:p>
          <a:p>
            <a:pPr lvl="1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Burning fossil fuels can also lead to the release of greenhouse gases which harm the environment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numerous waste materials which end up in landfills 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 construction is also responsible noise pollution as well as mass dust generation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0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Disposal of cars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Disposal of cars as scrap metals increases the amount of metals in landfills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Disposal of plastic car parts is major cause of soil pollution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>
                <a:effectLst/>
              </a:rPr>
              <a:t>Di </a:t>
            </a:r>
            <a:r>
              <a:rPr lang="en-US" sz="3600" dirty="0" err="1">
                <a:effectLst/>
              </a:rPr>
              <a:t>Pascoli</a:t>
            </a:r>
            <a:r>
              <a:rPr lang="en-US" sz="3600" dirty="0">
                <a:effectLst/>
              </a:rPr>
              <a:t>, </a:t>
            </a:r>
            <a:r>
              <a:rPr lang="en-US" sz="3600" dirty="0" err="1">
                <a:effectLst/>
              </a:rPr>
              <a:t>Femia</a:t>
            </a:r>
            <a:r>
              <a:rPr lang="en-US" sz="3600" dirty="0">
                <a:effectLst/>
              </a:rPr>
              <a:t> &amp; </a:t>
            </a:r>
            <a:r>
              <a:rPr lang="en-US" sz="3600" dirty="0" err="1">
                <a:effectLst/>
              </a:rPr>
              <a:t>Luzzati</a:t>
            </a:r>
            <a:r>
              <a:rPr lang="en-US" sz="3600" dirty="0">
                <a:effectLst/>
              </a:rPr>
              <a:t> 2018).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Disposal of cars can influence the release of gases like methane when the car waste decomposes.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02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Poor disposal of car waste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8780" y="1623060"/>
            <a:ext cx="9598776" cy="45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54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alternatives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691640"/>
            <a:ext cx="10353762" cy="409956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alternatives which can help in protecting the environment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Carpool for long commuters  to reduce the use of fuel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public transportation instead of personal cars which influence high emission of gases into the environment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effectLst/>
              </a:rPr>
              <a:t>McCarthy, 2017</a:t>
            </a:r>
            <a:r>
              <a:rPr lang="en-US" sz="2400" dirty="0" smtClean="0">
                <a:effectLst/>
              </a:rPr>
              <a:t>).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electric cars reduces the emission of pollutant gases to the atmosphere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bikes for short distance commuters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6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577340"/>
            <a:ext cx="10353762" cy="4213860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manufacture, use and disposal of cars can damage the environment </a:t>
            </a:r>
          </a:p>
          <a:p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Fossil fuels used in cars are a cause of air pollution </a:t>
            </a:r>
          </a:p>
          <a:p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Manufacture of vehicles influences  deforestation to set up plants which also emit gasses to the atmosphere. </a:t>
            </a:r>
          </a:p>
          <a:p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of roads is responsible for mass generation of dust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>
                <a:effectLst/>
              </a:rPr>
              <a:t>Sharma, </a:t>
            </a:r>
            <a:r>
              <a:rPr lang="en-US" sz="3600" i="1" dirty="0">
                <a:effectLst/>
              </a:rPr>
              <a:t>et al, </a:t>
            </a:r>
            <a:r>
              <a:rPr lang="en-US" sz="3600" dirty="0">
                <a:effectLst/>
              </a:rPr>
              <a:t>2020)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788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7360"/>
            <a:ext cx="10353762" cy="4053840"/>
          </a:xfrm>
        </p:spPr>
        <p:txBody>
          <a:bodyPr>
            <a:normAutofit lnSpcReduction="10000"/>
          </a:bodyPr>
          <a:lstStyle/>
          <a:p>
            <a:pPr marL="0" indent="-457200">
              <a:buNone/>
            </a:pPr>
            <a:r>
              <a:rPr lang="en-US" dirty="0">
                <a:effectLst/>
              </a:rPr>
              <a:t>Di </a:t>
            </a:r>
            <a:r>
              <a:rPr lang="en-US" dirty="0" err="1">
                <a:effectLst/>
              </a:rPr>
              <a:t>Pascoli</a:t>
            </a:r>
            <a:r>
              <a:rPr lang="en-US" dirty="0">
                <a:effectLst/>
              </a:rPr>
              <a:t>, S., </a:t>
            </a:r>
            <a:r>
              <a:rPr lang="en-US" dirty="0" err="1">
                <a:effectLst/>
              </a:rPr>
              <a:t>Femia</a:t>
            </a:r>
            <a:r>
              <a:rPr lang="en-US" dirty="0">
                <a:effectLst/>
              </a:rPr>
              <a:t>, A., &amp; </a:t>
            </a:r>
            <a:r>
              <a:rPr lang="en-US" dirty="0" err="1">
                <a:effectLst/>
              </a:rPr>
              <a:t>Luzzati</a:t>
            </a:r>
            <a:r>
              <a:rPr lang="en-US" dirty="0">
                <a:effectLst/>
              </a:rPr>
              <a:t>, T. (2018). Natural gas, cars and the environment. A </a:t>
            </a:r>
            <a:r>
              <a:rPr lang="en-US" dirty="0" smtClean="0">
                <a:effectLst/>
              </a:rPr>
              <a:t>	(</a:t>
            </a:r>
            <a:r>
              <a:rPr lang="en-US" dirty="0">
                <a:effectLst/>
              </a:rPr>
              <a:t>relatively)‘</a:t>
            </a:r>
            <a:r>
              <a:rPr lang="en-US" dirty="0" err="1">
                <a:effectLst/>
              </a:rPr>
              <a:t>clean’and</a:t>
            </a:r>
            <a:r>
              <a:rPr lang="en-US" dirty="0">
                <a:effectLst/>
              </a:rPr>
              <a:t> cheap fuel looking for users. </a:t>
            </a:r>
            <a:r>
              <a:rPr lang="en-US" i="1" dirty="0">
                <a:effectLst/>
              </a:rPr>
              <a:t>Ecological Economics</a:t>
            </a:r>
            <a:r>
              <a:rPr lang="en-US" dirty="0">
                <a:effectLst/>
              </a:rPr>
              <a:t>, </a:t>
            </a:r>
            <a:r>
              <a:rPr lang="en-US" i="1" dirty="0">
                <a:effectLst/>
              </a:rPr>
              <a:t>38</a:t>
            </a:r>
            <a:r>
              <a:rPr lang="en-US" dirty="0">
                <a:effectLst/>
              </a:rPr>
              <a:t>(2), </a:t>
            </a:r>
            <a:r>
              <a:rPr lang="en-US" dirty="0" smtClean="0">
                <a:effectLst/>
              </a:rPr>
              <a:t>	179-189.</a:t>
            </a:r>
          </a:p>
          <a:p>
            <a:pPr marL="0" indent="-457200">
              <a:buNone/>
            </a:pPr>
            <a:r>
              <a:rPr lang="en-US" dirty="0" err="1" smtClean="0">
                <a:effectLst/>
              </a:rPr>
              <a:t>Marzotto</a:t>
            </a:r>
            <a:r>
              <a:rPr lang="en-US" dirty="0">
                <a:effectLst/>
              </a:rPr>
              <a:t>, T., </a:t>
            </a:r>
            <a:r>
              <a:rPr lang="en-US" dirty="0" err="1">
                <a:effectLst/>
              </a:rPr>
              <a:t>Burnor</a:t>
            </a:r>
            <a:r>
              <a:rPr lang="en-US" dirty="0">
                <a:effectLst/>
              </a:rPr>
              <a:t>, V. M., &amp; Bonham, G. S. (</a:t>
            </a:r>
            <a:r>
              <a:rPr lang="en-US" dirty="0" smtClean="0">
                <a:effectLst/>
              </a:rPr>
              <a:t>2015).</a:t>
            </a:r>
            <a:r>
              <a:rPr lang="en-US" dirty="0">
                <a:effectLst/>
              </a:rPr>
              <a:t> </a:t>
            </a:r>
            <a:r>
              <a:rPr lang="en-US" i="1" dirty="0">
                <a:effectLst/>
              </a:rPr>
              <a:t>The evolution of public policy: Cars </a:t>
            </a:r>
            <a:r>
              <a:rPr lang="en-US" i="1" dirty="0" smtClean="0">
                <a:effectLst/>
              </a:rPr>
              <a:t>	and </a:t>
            </a:r>
            <a:r>
              <a:rPr lang="en-US" i="1" dirty="0">
                <a:effectLst/>
              </a:rPr>
              <a:t>the environment</a:t>
            </a:r>
            <a:r>
              <a:rPr lang="en-US" dirty="0">
                <a:effectLst/>
              </a:rPr>
              <a:t>. Lynne </a:t>
            </a:r>
            <a:r>
              <a:rPr lang="en-US" dirty="0" err="1">
                <a:effectLst/>
              </a:rPr>
              <a:t>Rienner</a:t>
            </a:r>
            <a:r>
              <a:rPr lang="en-US" dirty="0">
                <a:effectLst/>
              </a:rPr>
              <a:t> Publishers</a:t>
            </a:r>
            <a:r>
              <a:rPr lang="en-US" dirty="0" smtClean="0">
                <a:effectLst/>
              </a:rPr>
              <a:t>.</a:t>
            </a:r>
          </a:p>
          <a:p>
            <a:pPr marL="0" indent="-457200">
              <a:buNone/>
            </a:pPr>
            <a:r>
              <a:rPr lang="en-US" dirty="0">
                <a:effectLst/>
              </a:rPr>
              <a:t>McCarthy, T. (</a:t>
            </a:r>
            <a:r>
              <a:rPr lang="en-US" dirty="0" smtClean="0">
                <a:effectLst/>
              </a:rPr>
              <a:t>2017</a:t>
            </a:r>
            <a:r>
              <a:rPr lang="en-US" dirty="0">
                <a:effectLst/>
              </a:rPr>
              <a:t>). </a:t>
            </a:r>
            <a:r>
              <a:rPr lang="en-US" i="1" dirty="0">
                <a:effectLst/>
              </a:rPr>
              <a:t>Auto mania: cars, consumers, and the environment</a:t>
            </a:r>
            <a:r>
              <a:rPr lang="en-US" dirty="0">
                <a:effectLst/>
              </a:rPr>
              <a:t>. Yale University Press</a:t>
            </a:r>
            <a:r>
              <a:rPr lang="en-US" dirty="0" smtClean="0">
                <a:effectLst/>
              </a:rPr>
              <a:t>.</a:t>
            </a:r>
          </a:p>
          <a:p>
            <a:pPr marL="0" indent="-457200">
              <a:buNone/>
            </a:pPr>
            <a:r>
              <a:rPr lang="en-US" dirty="0">
                <a:effectLst/>
              </a:rPr>
              <a:t>Sharma, V. K., Fortuna, F. A. B. I. O., </a:t>
            </a:r>
            <a:r>
              <a:rPr lang="en-US" dirty="0" err="1">
                <a:effectLst/>
              </a:rPr>
              <a:t>Mincarini</a:t>
            </a:r>
            <a:r>
              <a:rPr lang="en-US" dirty="0">
                <a:effectLst/>
              </a:rPr>
              <a:t>, M. A. R. C. E. L. L. O., </a:t>
            </a:r>
            <a:r>
              <a:rPr lang="en-US" dirty="0" err="1">
                <a:effectLst/>
              </a:rPr>
              <a:t>Berillo</a:t>
            </a:r>
            <a:r>
              <a:rPr lang="en-US" dirty="0">
                <a:effectLst/>
              </a:rPr>
              <a:t>, M., &amp; </a:t>
            </a:r>
            <a:r>
              <a:rPr lang="en-US" dirty="0" err="1">
                <a:effectLst/>
              </a:rPr>
              <a:t>Cornacchia</a:t>
            </a:r>
            <a:r>
              <a:rPr lang="en-US" dirty="0">
                <a:effectLst/>
              </a:rPr>
              <a:t>, G. I. A. C. I. N. T. O. (</a:t>
            </a:r>
            <a:r>
              <a:rPr lang="en-US" dirty="0" smtClean="0">
                <a:effectLst/>
              </a:rPr>
              <a:t>2020</a:t>
            </a:r>
            <a:r>
              <a:rPr lang="en-US" dirty="0">
                <a:effectLst/>
              </a:rPr>
              <a:t>). Disposal of waste </a:t>
            </a:r>
            <a:r>
              <a:rPr lang="en-US" dirty="0" err="1">
                <a:effectLst/>
              </a:rPr>
              <a:t>tyres</a:t>
            </a:r>
            <a:r>
              <a:rPr lang="en-US" dirty="0">
                <a:effectLst/>
              </a:rPr>
              <a:t> for energy recovery and safe environment. </a:t>
            </a:r>
            <a:r>
              <a:rPr lang="en-US" i="1" dirty="0">
                <a:effectLst/>
              </a:rPr>
              <a:t>Applied Energy</a:t>
            </a:r>
            <a:r>
              <a:rPr lang="en-US" dirty="0">
                <a:effectLst/>
              </a:rPr>
              <a:t>, </a:t>
            </a:r>
            <a:r>
              <a:rPr lang="en-US" i="1" dirty="0">
                <a:effectLst/>
              </a:rPr>
              <a:t>65</a:t>
            </a:r>
            <a:r>
              <a:rPr lang="en-US" dirty="0">
                <a:effectLst/>
              </a:rPr>
              <a:t>(1-4), 381-394</a:t>
            </a:r>
            <a:r>
              <a:rPr lang="en-US" dirty="0" smtClean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8695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178</TotalTime>
  <Words>678</Words>
  <Application>Microsoft Office PowerPoint</Application>
  <PresentationFormat>Widescreen</PresentationFormat>
  <Paragraphs>64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Bookman Old Style</vt:lpstr>
      <vt:lpstr>Calibri</vt:lpstr>
      <vt:lpstr>Rockwell</vt:lpstr>
      <vt:lpstr>Times New Roman</vt:lpstr>
      <vt:lpstr>Wingdings</vt:lpstr>
      <vt:lpstr>Damask</vt:lpstr>
      <vt:lpstr>Use of cars </vt:lpstr>
      <vt:lpstr>Reason for choosing the topic</vt:lpstr>
      <vt:lpstr>Cars and the environment </vt:lpstr>
      <vt:lpstr>Production of cars </vt:lpstr>
      <vt:lpstr>Production of cars: cont.’</vt:lpstr>
      <vt:lpstr>Cars as means of transport</vt:lpstr>
      <vt:lpstr>Air pollution by cars </vt:lpstr>
      <vt:lpstr>The cost of fuel </vt:lpstr>
      <vt:lpstr>cars AND INFRUCTRUTURE </vt:lpstr>
      <vt:lpstr>Disposal of cars </vt:lpstr>
      <vt:lpstr>Poor disposal of car waste </vt:lpstr>
      <vt:lpstr>Possible alternatives </vt:lpstr>
      <vt:lpstr>Conclusion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cars</dc:title>
  <dc:creator>HP</dc:creator>
  <cp:lastModifiedBy>HP</cp:lastModifiedBy>
  <cp:revision>22</cp:revision>
  <dcterms:created xsi:type="dcterms:W3CDTF">2021-01-05T17:42:55Z</dcterms:created>
  <dcterms:modified xsi:type="dcterms:W3CDTF">2021-01-05T20:41:04Z</dcterms:modified>
</cp:coreProperties>
</file>